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95" r:id="rId6"/>
    <p:sldId id="293" r:id="rId7"/>
    <p:sldId id="259" r:id="rId8"/>
    <p:sldId id="269" r:id="rId9"/>
    <p:sldId id="271" r:id="rId10"/>
    <p:sldId id="262" r:id="rId11"/>
    <p:sldId id="263" r:id="rId12"/>
    <p:sldId id="260" r:id="rId13"/>
    <p:sldId id="296" r:id="rId14"/>
    <p:sldId id="297" r:id="rId15"/>
    <p:sldId id="298" r:id="rId16"/>
    <p:sldId id="299" r:id="rId17"/>
    <p:sldId id="300" r:id="rId18"/>
    <p:sldId id="301" r:id="rId19"/>
  </p:sldIdLst>
  <p:sldSz cx="12192000" cy="6858000"/>
  <p:notesSz cx="6858000" cy="9144000"/>
  <p:embeddedFontLst>
    <p:embeddedFont>
      <p:font typeface="Martian Mono" panose="020B0009020000000004" pitchFamily="49" charset="0"/>
      <p:regular r:id="rId23"/>
      <p:bold r:id="rId2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67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Титульный слайд. Изменять не надо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dirty="0"/>
              <a:t>Слайд с фоном № 1 и примером расцветки текста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dirty="0"/>
              <a:t>Слайд с фоном № 1 и примером расцветки текста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dirty="0"/>
              <a:t>Слайд с фоном № 1 и примером расцветки текста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dirty="0"/>
              <a:t>Слайд с фоном № 3 и примером расцветки текста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dirty="0"/>
              <a:t>Слайд с фоном № 3 и примером расцветки текста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dirty="0"/>
              <a:t>Слайд с фоном № 3 и примером расцветки текста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со значками, которые можно использовать в презентации.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Финальный слайд включается после выступления, чтобы задающие вопросы могли видеть название темы целиком и ФИО оратора.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p>
            <a:r>
              <a:rPr lang="ru-RU" altLang="en-US" sz="48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Типичниые ошибки </a:t>
            </a:r>
            <a:br>
              <a:rPr lang="ru-RU" altLang="en-US" sz="48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48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и затруднения при выполении заданий ЕГЭ -2025 </a:t>
            </a:r>
            <a:br>
              <a:rPr lang="ru-RU" altLang="en-US" sz="48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48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по обществознанию</a:t>
            </a:r>
            <a:endParaRPr lang="ru-RU" altLang="en-US" sz="48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65090" y="4103370"/>
            <a:ext cx="6864350" cy="214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charset="0"/>
                <a:ea typeface="Moniqa Black" pitchFamily="2" charset="0"/>
                <a:cs typeface="Times New Roman" panose="02020603050405020304" charset="0"/>
              </a:rPr>
              <a:t>Овчинников Максим Владимирович,</a:t>
            </a:r>
            <a:endParaRPr lang="ru-RU" sz="2400" b="1" dirty="0">
              <a:solidFill>
                <a:schemeClr val="bg1"/>
              </a:solidFill>
              <a:latin typeface="Times New Roman" panose="02020603050405020304" charset="0"/>
              <a:ea typeface="Moniqa Black" pitchFamily="2" charset="0"/>
              <a:cs typeface="Times New Roman" panose="02020603050405020304" charset="0"/>
            </a:endParaRPr>
          </a:p>
          <a:p>
            <a:pPr algn="just">
              <a:lnSpc>
                <a:spcPts val="2000"/>
              </a:lnSpc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charset="0"/>
                <a:ea typeface="Moniqa Black" pitchFamily="2" charset="0"/>
                <a:cs typeface="Times New Roman" panose="02020603050405020304" charset="0"/>
              </a:rPr>
              <a:t>учитель истории и обществознания,</a:t>
            </a:r>
            <a:endParaRPr lang="ru-RU" sz="2400" dirty="0">
              <a:solidFill>
                <a:schemeClr val="bg1"/>
              </a:solidFill>
              <a:latin typeface="Times New Roman" panose="02020603050405020304" charset="0"/>
              <a:ea typeface="Moniqa Black" pitchFamily="2" charset="0"/>
              <a:cs typeface="Times New Roman" panose="02020603050405020304" charset="0"/>
            </a:endParaRPr>
          </a:p>
          <a:p>
            <a:pPr algn="just">
              <a:lnSpc>
                <a:spcPts val="2000"/>
              </a:lnSpc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charset="0"/>
                <a:ea typeface="Moniqa Black" pitchFamily="2" charset="0"/>
                <a:cs typeface="Times New Roman" panose="02020603050405020304" charset="0"/>
              </a:rPr>
              <a:t>МБОУ «Средняя общеобразовательная школа №72 с углубленным изученем английского языка»,</a:t>
            </a:r>
            <a:endParaRPr lang="ru-RU" sz="2400" dirty="0">
              <a:solidFill>
                <a:schemeClr val="bg1"/>
              </a:solidFill>
              <a:latin typeface="Times New Roman" panose="02020603050405020304" charset="0"/>
              <a:ea typeface="Moniqa Black" pitchFamily="2" charset="0"/>
              <a:cs typeface="Times New Roman" panose="02020603050405020304" charset="0"/>
            </a:endParaRPr>
          </a:p>
          <a:p>
            <a:pPr algn="just">
              <a:lnSpc>
                <a:spcPts val="2000"/>
              </a:lnSpc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charset="0"/>
                <a:ea typeface="Moniqa Black" pitchFamily="2" charset="0"/>
                <a:cs typeface="Times New Roman" panose="02020603050405020304" charset="0"/>
              </a:rPr>
              <a:t> ч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charset="0"/>
                <a:ea typeface="Moniqa Black" pitchFamily="2" charset="0"/>
                <a:cs typeface="Times New Roman" panose="02020603050405020304" charset="0"/>
                <a:sym typeface="+mn-ea"/>
              </a:rPr>
              <a:t>лен комиссии по проверке развернутых ответов ЕГЭ по обществознанию,член ГЭК историко-правового факультета КГПИ КемГУ</a:t>
            </a:r>
            <a:endParaRPr lang="ru-RU" sz="2400" dirty="0">
              <a:solidFill>
                <a:schemeClr val="bg1"/>
              </a:solidFill>
              <a:latin typeface="Times New Roman" panose="02020603050405020304" charset="0"/>
              <a:ea typeface="Moniqa Black" pitchFamily="2" charset="0"/>
              <a:cs typeface="Times New Roman" panose="02020603050405020304" charset="0"/>
            </a:endParaRPr>
          </a:p>
          <a:p>
            <a:pPr algn="just">
              <a:lnSpc>
                <a:spcPts val="2000"/>
              </a:lnSpc>
            </a:pPr>
            <a:endParaRPr lang="ru-RU" sz="2400" dirty="0">
              <a:solidFill>
                <a:schemeClr val="bg1"/>
              </a:solidFill>
              <a:latin typeface="Times New Roman" panose="02020603050405020304" charset="0"/>
              <a:ea typeface="Moniqa Black" pitchFamily="2" charset="0"/>
              <a:cs typeface="Times New Roman" panose="0202060305040502030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/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/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charset="0"/>
                <a:cs typeface="Times New Roman" panose="02020603050405020304" charset="0"/>
              </a:rPr>
              <a:t>Новое в нормативных актах</a:t>
            </a:r>
            <a:br>
              <a:rPr lang="ru-RU" dirty="0" smtClean="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 1 сентября 2025 г.</a:t>
            </a:r>
            <a:endParaRPr lang="ru-RU" dirty="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1900" b="1" dirty="0">
                <a:latin typeface="Times New Roman" panose="02020603050405020304" charset="0"/>
                <a:cs typeface="Times New Roman" panose="02020603050405020304" charset="0"/>
              </a:rPr>
              <a:t>Приказ Министерства просвещения Российской Федерации от 09.10.2024 № 704 "О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</a:t>
            </a:r>
            <a:r>
              <a:rPr lang="ru-RU" sz="1900" b="1" dirty="0" smtClean="0">
                <a:latin typeface="Times New Roman" panose="02020603050405020304" charset="0"/>
                <a:cs typeface="Times New Roman" panose="02020603050405020304" charset="0"/>
              </a:rPr>
              <a:t>образования»</a:t>
            </a:r>
            <a:endParaRPr lang="ru-RU" sz="1900" b="1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endParaRPr lang="ru-RU" sz="19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ru-RU" sz="1900" dirty="0">
                <a:latin typeface="Times New Roman" panose="02020603050405020304" charset="0"/>
                <a:cs typeface="Times New Roman" panose="02020603050405020304" charset="0"/>
              </a:rPr>
              <a:t>Максимальное </a:t>
            </a:r>
            <a:r>
              <a:rPr lang="ru-RU" sz="1900" b="1" dirty="0">
                <a:latin typeface="Times New Roman" panose="02020603050405020304" charset="0"/>
                <a:cs typeface="Times New Roman" panose="02020603050405020304" charset="0"/>
              </a:rPr>
              <a:t>количество контрольных и практических работ </a:t>
            </a:r>
            <a:r>
              <a:rPr lang="ru-RU" sz="1900" dirty="0">
                <a:latin typeface="Times New Roman" panose="02020603050405020304" charset="0"/>
                <a:cs typeface="Times New Roman" panose="02020603050405020304" charset="0"/>
              </a:rPr>
              <a:t>не должно превышать </a:t>
            </a:r>
            <a:r>
              <a:rPr lang="ru-RU" sz="1900" b="1" dirty="0">
                <a:latin typeface="Times New Roman" panose="02020603050405020304" charset="0"/>
                <a:cs typeface="Times New Roman" panose="02020603050405020304" charset="0"/>
              </a:rPr>
              <a:t>10%от общего объёма учебного времени</a:t>
            </a:r>
            <a:r>
              <a:rPr lang="ru-RU" sz="1900" dirty="0">
                <a:latin typeface="Times New Roman" panose="02020603050405020304" charset="0"/>
                <a:cs typeface="Times New Roman" panose="02020603050405020304" charset="0"/>
              </a:rPr>
              <a:t>.</a:t>
            </a:r>
            <a:endParaRPr lang="ru-RU" sz="19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ru-RU" sz="1900" dirty="0" smtClean="0">
                <a:latin typeface="Times New Roman" panose="02020603050405020304" charset="0"/>
                <a:cs typeface="Times New Roman" panose="02020603050405020304" charset="0"/>
              </a:rPr>
              <a:t>Установлен </a:t>
            </a:r>
            <a:r>
              <a:rPr lang="ru-RU" sz="1900" b="1" dirty="0">
                <a:latin typeface="Times New Roman" panose="02020603050405020304" charset="0"/>
                <a:cs typeface="Times New Roman" panose="02020603050405020304" charset="0"/>
              </a:rPr>
              <a:t>перечень проверяемых требований к </a:t>
            </a:r>
            <a:r>
              <a:rPr lang="ru-RU" sz="1900" b="1" dirty="0" err="1">
                <a:latin typeface="Times New Roman" panose="02020603050405020304" charset="0"/>
                <a:cs typeface="Times New Roman" panose="02020603050405020304" charset="0"/>
              </a:rPr>
              <a:t>метапредметным</a:t>
            </a:r>
            <a:r>
              <a:rPr lang="ru-RU" sz="1900" b="1" dirty="0">
                <a:latin typeface="Times New Roman" panose="02020603050405020304" charset="0"/>
                <a:cs typeface="Times New Roman" panose="02020603050405020304" charset="0"/>
              </a:rPr>
              <a:t> и предметным результатам </a:t>
            </a:r>
            <a:r>
              <a:rPr lang="ru-RU" sz="1900" dirty="0">
                <a:latin typeface="Times New Roman" panose="02020603050405020304" charset="0"/>
                <a:cs typeface="Times New Roman" panose="02020603050405020304" charset="0"/>
              </a:rPr>
              <a:t>при оценке качества образования.</a:t>
            </a:r>
            <a:endParaRPr lang="ru-RU" sz="19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ru-RU" sz="1900" b="1" dirty="0" smtClean="0">
                <a:latin typeface="Times New Roman" panose="02020603050405020304" charset="0"/>
                <a:cs typeface="Times New Roman" panose="02020603050405020304" charset="0"/>
              </a:rPr>
              <a:t>Синхронизация </a:t>
            </a:r>
            <a:r>
              <a:rPr lang="ru-RU" sz="1900" b="1" dirty="0">
                <a:latin typeface="Times New Roman" panose="02020603050405020304" charset="0"/>
                <a:cs typeface="Times New Roman" panose="02020603050405020304" charset="0"/>
              </a:rPr>
              <a:t>с ОГЭ и ЕГЭ</a:t>
            </a:r>
            <a:r>
              <a:rPr lang="ru-RU" sz="1900" dirty="0">
                <a:latin typeface="Times New Roman" panose="02020603050405020304" charset="0"/>
                <a:cs typeface="Times New Roman" panose="02020603050405020304" charset="0"/>
              </a:rPr>
              <a:t>: для каждого учебного предмета определён перечень элементов содержания, проверяемых на экзаменах.</a:t>
            </a:r>
            <a:endParaRPr lang="ru-RU" sz="19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ru-RU" sz="1900" dirty="0" smtClean="0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ru-RU" sz="1900" b="1" dirty="0" smtClean="0">
                <a:latin typeface="Times New Roman" panose="02020603050405020304" charset="0"/>
                <a:cs typeface="Times New Roman" panose="02020603050405020304" charset="0"/>
              </a:rPr>
              <a:t>несено </a:t>
            </a:r>
            <a:r>
              <a:rPr lang="ru-RU" sz="1900" b="1" dirty="0">
                <a:latin typeface="Times New Roman" panose="02020603050405020304" charset="0"/>
                <a:cs typeface="Times New Roman" panose="02020603050405020304" charset="0"/>
              </a:rPr>
              <a:t>поурочное планирование по учебным предметам </a:t>
            </a:r>
            <a:r>
              <a:rPr lang="ru-RU" sz="1900" dirty="0">
                <a:latin typeface="Times New Roman" panose="02020603050405020304" charset="0"/>
                <a:cs typeface="Times New Roman" panose="02020603050405020304" charset="0"/>
              </a:rPr>
              <a:t>(общеобразовательные организации могут самостоятельно использовать резервные часы и определять количество оценочных процедур, не превышающее установленные требования).</a:t>
            </a:r>
            <a:endParaRPr lang="ru-RU" sz="19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ru-RU" sz="1900" dirty="0" smtClean="0">
                <a:latin typeface="Times New Roman" panose="02020603050405020304" charset="0"/>
                <a:cs typeface="Times New Roman" panose="02020603050405020304" charset="0"/>
              </a:rPr>
              <a:t>Также </a:t>
            </a:r>
            <a:r>
              <a:rPr lang="ru-RU" sz="1900" dirty="0">
                <a:latin typeface="Times New Roman" panose="02020603050405020304" charset="0"/>
                <a:cs typeface="Times New Roman" panose="02020603050405020304" charset="0"/>
              </a:rPr>
              <a:t>установлены </a:t>
            </a:r>
            <a:r>
              <a:rPr lang="ru-RU" sz="1900" b="1" dirty="0" err="1">
                <a:latin typeface="Times New Roman" panose="02020603050405020304" charset="0"/>
                <a:cs typeface="Times New Roman" panose="02020603050405020304" charset="0"/>
              </a:rPr>
              <a:t>изменения</a:t>
            </a:r>
            <a:r>
              <a:rPr lang="ru-RU" sz="1900" dirty="0" err="1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ru-RU" sz="1900" dirty="0">
                <a:latin typeface="Times New Roman" panose="02020603050405020304" charset="0"/>
                <a:cs typeface="Times New Roman" panose="02020603050405020304" charset="0"/>
              </a:rPr>
              <a:t> части учебных предметов </a:t>
            </a:r>
            <a:r>
              <a:rPr lang="ru-RU" sz="1900" b="1" dirty="0">
                <a:latin typeface="Times New Roman" panose="02020603050405020304" charset="0"/>
                <a:cs typeface="Times New Roman" panose="02020603050405020304" charset="0"/>
              </a:rPr>
              <a:t>«История» и «Обществознание».</a:t>
            </a:r>
            <a:endParaRPr lang="ru-RU" sz="1900" dirty="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Новое в нормативных актах</a:t>
            </a:r>
            <a:br>
              <a:rPr lang="ru-RU" dirty="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 1 сентября 2025 г.</a:t>
            </a:r>
            <a:endParaRPr lang="ru-RU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Приказ Министерства просвещения Российской Федерации от 19 февраля 2024 г. № 110 </a:t>
            </a:r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«О внесении изменений в некоторые приказы Министерства образования и науки Российской Федерации и Министерства просвещения Российской Федерации, касающиеся федеральных государственных образовательных стандартов </a:t>
            </a:r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основного общего образования</a:t>
            </a:r>
            <a:r>
              <a:rPr lang="ru-RU" b="1" dirty="0" smtClean="0">
                <a:latin typeface="Times New Roman" panose="02020603050405020304" charset="0"/>
                <a:cs typeface="Times New Roman" panose="02020603050405020304" charset="0"/>
              </a:rPr>
              <a:t>»</a:t>
            </a:r>
            <a:endParaRPr lang="ru-RU" b="1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endParaRPr lang="ru-RU" sz="4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В учебный предмет «История» добавлен курс </a:t>
            </a:r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«История нашего края»</a:t>
            </a:r>
            <a:endParaRPr lang="ru-RU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endParaRPr lang="ru-RU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Преподавание истории </a:t>
            </a:r>
            <a:br>
              <a:rPr lang="ru-RU" b="1" dirty="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 1 сентября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2026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года</a:t>
            </a:r>
            <a:endParaRPr lang="ru-RU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charset="0"/>
                <a:cs typeface="Times New Roman" panose="02020603050405020304" charset="0"/>
              </a:rPr>
              <a:t>8 класс – 34 часа Всеобщая история</a:t>
            </a:r>
            <a:endParaRPr lang="ru-RU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charset="0"/>
                <a:cs typeface="Times New Roman" panose="02020603050405020304" charset="0"/>
              </a:rPr>
              <a:t>    68 часов – История России</a:t>
            </a:r>
            <a:endParaRPr lang="ru-RU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dirty="0" smtClean="0">
                <a:latin typeface="Times New Roman" panose="02020603050405020304" charset="0"/>
                <a:cs typeface="Times New Roman" panose="02020603050405020304" charset="0"/>
              </a:rPr>
              <a:t> 9 класс – 23 часа Всеобщая история</a:t>
            </a:r>
            <a:endParaRPr lang="ru-RU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charset="0"/>
                <a:cs typeface="Times New Roman" panose="02020603050405020304" charset="0"/>
              </a:rPr>
              <a:t>     45 часов – История России</a:t>
            </a:r>
            <a:endParaRPr lang="ru-RU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Изучение истории первой четверти 19 века перенесено из программы 9-х классов в программу 8 классов. (Тема выпадает!!!).</a:t>
            </a:r>
            <a:endParaRPr lang="ru-RU" dirty="0" smtClean="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charset="0"/>
                <a:cs typeface="Times New Roman" panose="02020603050405020304" charset="0"/>
              </a:rPr>
              <a:t>С 1 сентября 2025 года преподавание истории в 5,6,7 классах будет осуществляться </a:t>
            </a:r>
            <a:r>
              <a:rPr lang="ru-RU" sz="2000" b="1" dirty="0" smtClean="0">
                <a:latin typeface="Times New Roman" panose="02020603050405020304" charset="0"/>
                <a:cs typeface="Times New Roman" panose="02020603050405020304" charset="0"/>
              </a:rPr>
              <a:t>по </a:t>
            </a:r>
            <a:r>
              <a:rPr lang="ru-RU" sz="2000" b="1" dirty="0">
                <a:latin typeface="Times New Roman" panose="02020603050405020304" charset="0"/>
                <a:cs typeface="Times New Roman" panose="02020603050405020304" charset="0"/>
              </a:rPr>
              <a:t>новой линейке единых учебников </a:t>
            </a:r>
            <a:r>
              <a:rPr lang="ru-RU" sz="2000" b="1" dirty="0" smtClean="0">
                <a:latin typeface="Times New Roman" panose="02020603050405020304" charset="0"/>
                <a:cs typeface="Times New Roman" panose="02020603050405020304" charset="0"/>
              </a:rPr>
              <a:t>истории</a:t>
            </a:r>
            <a:endParaRPr lang="ru-RU" sz="2000" b="1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35560" y="2708920"/>
          <a:ext cx="7992745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295"/>
                <a:gridCol w="1598930"/>
                <a:gridCol w="1598295"/>
                <a:gridCol w="1598930"/>
                <a:gridCol w="1598295"/>
              </a:tblGrid>
              <a:tr h="30963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35561" y="2780929"/>
            <a:ext cx="1512168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2089" y="2708921"/>
            <a:ext cx="1501823" cy="29523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9896" y="2708920"/>
            <a:ext cx="1656183" cy="29523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6079" y="2780929"/>
            <a:ext cx="1656184" cy="28803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72262" y="2780929"/>
            <a:ext cx="1656188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Преподавание </a:t>
            </a:r>
            <a:r>
              <a:rPr lang="ru-RU" b="1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обществознания </a:t>
            </a:r>
            <a:br>
              <a:rPr lang="ru-RU" b="1" dirty="0" smtClean="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1 сентября 2025 года</a:t>
            </a:r>
            <a:endParaRPr lang="ru-RU" dirty="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В 6-7 классах обществознание не изучается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В 8-9-х классах БЕЗ ИЗМЕНЕНИЙ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charset="0"/>
                <a:cs typeface="Times New Roman" panose="02020603050405020304" charset="0"/>
              </a:rPr>
              <a:t>(</a:t>
            </a:r>
            <a:r>
              <a:rPr lang="ru-RU" sz="2000" b="1" dirty="0">
                <a:latin typeface="Times New Roman" panose="02020603050405020304" charset="0"/>
                <a:cs typeface="Times New Roman" panose="02020603050405020304" charset="0"/>
              </a:rPr>
              <a:t>обществознание изучается, </a:t>
            </a:r>
            <a:r>
              <a:rPr lang="ru-RU" sz="2000" dirty="0">
                <a:latin typeface="Times New Roman" panose="02020603050405020304" charset="0"/>
                <a:cs typeface="Times New Roman" panose="02020603050405020304" charset="0"/>
              </a:rPr>
              <a:t>заканчивается изучение курса</a:t>
            </a:r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)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1 час в неделю в течение каждого года обучения</a:t>
            </a:r>
            <a:endParaRPr lang="ru-RU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charset="0"/>
                <a:cs typeface="Times New Roman" panose="02020603050405020304" charset="0"/>
              </a:rPr>
              <a:t>Поурочное планирование для </a:t>
            </a:r>
            <a:r>
              <a:rPr lang="ru-RU" sz="2000" b="1" dirty="0">
                <a:latin typeface="Times New Roman" panose="02020603050405020304" charset="0"/>
                <a:cs typeface="Times New Roman" panose="02020603050405020304" charset="0"/>
              </a:rPr>
              <a:t>8-9 классов </a:t>
            </a:r>
            <a:r>
              <a:rPr lang="ru-RU" sz="2000" dirty="0">
                <a:latin typeface="Times New Roman" panose="02020603050405020304" charset="0"/>
                <a:cs typeface="Times New Roman" panose="02020603050405020304" charset="0"/>
              </a:rPr>
              <a:t>–с. 760 приказа </a:t>
            </a:r>
            <a:r>
              <a:rPr lang="ru-RU" sz="2000" dirty="0" err="1">
                <a:latin typeface="Times New Roman" panose="02020603050405020304" charset="0"/>
                <a:cs typeface="Times New Roman" panose="02020603050405020304" charset="0"/>
              </a:rPr>
              <a:t>Минпросвещения</a:t>
            </a:r>
            <a:r>
              <a:rPr lang="ru-RU" sz="2000" dirty="0">
                <a:latin typeface="Times New Roman" panose="02020603050405020304" charset="0"/>
                <a:cs typeface="Times New Roman" panose="02020603050405020304" charset="0"/>
              </a:rPr>
              <a:t> РФ от 09.10.2024 № </a:t>
            </a:r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704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 1 сентября 2026 года – преподается только в 9 классе.</a:t>
            </a:r>
            <a:endParaRPr lang="ru-RU" sz="2000" dirty="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charset="0"/>
                <a:cs typeface="Times New Roman" panose="02020603050405020304" charset="0"/>
              </a:rPr>
              <a:t>«История нашего края»</a:t>
            </a:r>
            <a:endParaRPr lang="ru-RU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165" y="1771015"/>
            <a:ext cx="10515600" cy="435133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5 класс – 34 часа.</a:t>
            </a:r>
            <a:endParaRPr lang="ru-RU" sz="2000" dirty="0" smtClean="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История нашего края в древности (до образования российского государства или до вхождения края в его состав).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6 класс – 17 часов.</a:t>
            </a:r>
            <a:endParaRPr lang="ru-RU" sz="2000" dirty="0" smtClean="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История нашего края в истории России в Средние века и Новое время (до начала ХХ в.).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7 класс – 17 часов.</a:t>
            </a:r>
            <a:endParaRPr lang="ru-RU" sz="2000" dirty="0" smtClean="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История нашего края в Новейшее время (начало </a:t>
            </a:r>
            <a:r>
              <a:rPr lang="en-US" sz="2000" dirty="0" smtClean="0">
                <a:latin typeface="Times New Roman" panose="02020603050405020304" charset="0"/>
                <a:cs typeface="Times New Roman" panose="02020603050405020304" charset="0"/>
              </a:rPr>
              <a:t>XX </a:t>
            </a:r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в. – настоящее время).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В случае наличия учебных пособий по истории субъекта РФ они могут использоваться  для организации процесса обучения и воспитания по учебному курсу.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Рекомендуем в рамках проведения занятий запланировать посещение краеведческих, исторических, школьных музеев, иных научно-просветительских учреждений.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Учебный материал  должен соответствовать </a:t>
            </a:r>
            <a:r>
              <a:rPr lang="ru-RU" sz="2000" dirty="0" err="1" smtClean="0">
                <a:latin typeface="Times New Roman" panose="02020603050405020304" charset="0"/>
                <a:cs typeface="Times New Roman" panose="02020603050405020304" charset="0"/>
              </a:rPr>
              <a:t>психовозрастным</a:t>
            </a:r>
            <a:r>
              <a:rPr lang="ru-RU" sz="2000" dirty="0" smtClean="0">
                <a:latin typeface="Times New Roman" panose="02020603050405020304" charset="0"/>
                <a:cs typeface="Times New Roman" panose="02020603050405020304" charset="0"/>
              </a:rPr>
              <a:t> особенностям обучающихся и опираться на систему традиционных российских ценностей.</a:t>
            </a:r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sz="2000" dirty="0" smtClean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54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План работы</a:t>
            </a:r>
            <a:endParaRPr lang="ru-RU" altLang="en-US" sz="54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Замещающее содержимое 5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 algn="just">
              <a:lnSpc>
                <a:spcPct val="110000"/>
              </a:lnSpc>
              <a:buNone/>
            </a:pPr>
            <a:r>
              <a:rPr lang="ru-RU" altLang="en-US" sz="32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1. Предметные результаты ГИА.</a:t>
            </a:r>
            <a:endParaRPr lang="ru-RU" altLang="en-US" sz="32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ru-RU" altLang="en-US" sz="32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2. Типичные ошибки ГИА (экспертное мнение проверяющих).</a:t>
            </a:r>
            <a:endParaRPr lang="ru-RU" altLang="en-US" sz="32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ru-RU" altLang="en-US" sz="32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3. Ключевые изменения в рабочих программах.</a:t>
            </a:r>
            <a:endParaRPr lang="ru-RU" altLang="en-US" sz="32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9270" y="570230"/>
            <a:ext cx="10017125" cy="347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Средний балл ЕГЭ по истории и обществознанию</a:t>
            </a:r>
            <a:endParaRPr lang="ru-RU" sz="24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9694" y="301986"/>
            <a:ext cx="516890" cy="3683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02</a:t>
            </a:r>
            <a:endParaRPr lang="ru-RU" dirty="0">
              <a:solidFill>
                <a:srgbClr val="0055E8"/>
              </a:solidFill>
              <a:latin typeface="Martian Mono ExtraBold" panose="020B0009020000000004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63875"/>
          </a:xfrm>
        </p:spPr>
        <p:txBody>
          <a:bodyPr>
            <a:normAutofit/>
          </a:bodyPr>
          <a:p>
            <a:pPr algn="ctr"/>
            <a:r>
              <a:rPr lang="ru-RU" altLang="en-US" sz="54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Предметные результаты ГИА</a:t>
            </a:r>
            <a:br>
              <a:rPr lang="ru-RU" altLang="en-US" sz="54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r>
              <a:rPr lang="ru-RU" altLang="en-US" sz="54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по истории и обществознанию</a:t>
            </a:r>
            <a:endParaRPr lang="ru-RU" altLang="en-US" sz="54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6" name="Замещающее содержимое 5"/>
          <p:cNvSpPr>
            <a:spLocks noGrp="1"/>
          </p:cNvSpPr>
          <p:nvPr>
            <p:ph idx="1"/>
          </p:nvPr>
        </p:nvSpPr>
        <p:spPr>
          <a:xfrm>
            <a:off x="838200" y="3243580"/>
            <a:ext cx="10515600" cy="2933700"/>
          </a:xfrm>
        </p:spPr>
        <p:txBody>
          <a:bodyPr/>
          <a:p>
            <a:pPr marL="0" indent="0">
              <a:buNone/>
            </a:pPr>
            <a:r>
              <a:rPr lang="ru-RU" altLang="en-US"/>
              <a:t> </a:t>
            </a: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1279694" y="301986"/>
            <a:ext cx="516890" cy="3683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02</a:t>
            </a:r>
            <a:endParaRPr lang="ru-RU" dirty="0">
              <a:solidFill>
                <a:srgbClr val="0055E8"/>
              </a:solidFill>
              <a:latin typeface="Martian Mono ExtraBold" panose="020B0009020000000004" pitchFamily="49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5126990" y="4968875"/>
            <a:ext cx="6545580" cy="12077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just"/>
            <a:r>
              <a:rPr lang="ru-RU" altLang="en-US" sz="24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Ворожейкина Оксана Владимировна, руководитель ГПМО учителей истории и обществознания,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charset="0"/>
                <a:ea typeface="Moniqa Black" pitchFamily="2" charset="0"/>
                <a:cs typeface="Times New Roman" panose="02020603050405020304" charset="0"/>
                <a:sym typeface="+mn-ea"/>
              </a:rPr>
              <a:t> ч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charset="0"/>
                <a:ea typeface="Moniqa Black" pitchFamily="2" charset="0"/>
                <a:cs typeface="Times New Roman" panose="02020603050405020304" charset="0"/>
                <a:sym typeface="+mn-ea"/>
              </a:rPr>
              <a:t>лен комиссии по проверке развернутых ответов ЕГЭ по истории</a:t>
            </a:r>
            <a:endParaRPr lang="ru-RU" altLang="en-US" sz="2400" dirty="0">
              <a:solidFill>
                <a:schemeClr val="bg1"/>
              </a:solidFill>
              <a:latin typeface="Times New Roman" panose="02020603050405020304" charset="0"/>
              <a:ea typeface="Moniqa Black" pitchFamily="2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325120" y="229870"/>
            <a:ext cx="11541125" cy="990688"/>
            <a:chOff x="0" y="100330"/>
            <a:chExt cx="12192000" cy="99068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0" y="118745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/>
            <p:cNvSpPr/>
            <p:nvPr/>
          </p:nvSpPr>
          <p:spPr>
            <a:xfrm rot="3246842">
              <a:off x="10759804" y="196850"/>
              <a:ext cx="883285" cy="690245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09270" y="570230"/>
            <a:ext cx="10017125" cy="347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4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Средний балл ЕГЭ по истории и обществознанию</a:t>
            </a:r>
            <a:endParaRPr lang="ru-RU" sz="2400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9694" y="301986"/>
            <a:ext cx="516890" cy="3683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02</a:t>
            </a:r>
            <a:endParaRPr lang="ru-RU" dirty="0">
              <a:solidFill>
                <a:srgbClr val="0055E8"/>
              </a:solidFill>
              <a:latin typeface="Martian Mono ExtraBold" panose="020B0009020000000004" pitchFamily="49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11480" y="1431925"/>
          <a:ext cx="11305540" cy="4407535"/>
        </p:xfrm>
        <a:graphic>
          <a:graphicData uri="http://schemas.openxmlformats.org/drawingml/2006/table">
            <a:tbl>
              <a:tblPr/>
              <a:tblGrid>
                <a:gridCol w="3689985"/>
                <a:gridCol w="2491105"/>
                <a:gridCol w="2701925"/>
                <a:gridCol w="2422525"/>
              </a:tblGrid>
              <a:tr h="381635">
                <a:tc rowSpan="2"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Предмет</a:t>
                      </a:r>
                      <a:endParaRPr lang="ru-RU" sz="3600" b="1" dirty="0" smtClean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Учебный год </a:t>
                      </a:r>
                      <a:endParaRPr lang="ru-RU" sz="3200" b="1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996315">
                <a:tc vMerge="1">
                  <a:tcPr/>
                </a:tc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2022 - 2023 </a:t>
                      </a:r>
                      <a:endParaRPr lang="ru-RU" sz="3600" b="1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2023 - 2024 </a:t>
                      </a:r>
                      <a:endParaRPr lang="ru-RU" sz="3600" b="1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2024 - 2025</a:t>
                      </a:r>
                      <a:endParaRPr lang="ru-RU" sz="3600" b="1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4475"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+mn-ea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+mn-ea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+mn-ea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+mn-ea"/>
                        </a:rPr>
                        <a:t>История</a:t>
                      </a:r>
                      <a:endParaRPr lang="ru-RU" sz="3600" b="1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ru-RU" altLang="en-US" sz="3600" b="1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ru-RU" sz="36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57,84</a:t>
                      </a: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+mn-ea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+mn-ea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ru-RU" sz="36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+mn-ea"/>
                        </a:rPr>
                        <a:t>60,59</a:t>
                      </a: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ru-RU" altLang="en-US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ru-RU" altLang="en-US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ru-RU" altLang="en-US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+mn-ea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ru-RU" sz="36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+mn-ea"/>
                        </a:rPr>
                        <a:t>57,54</a:t>
                      </a: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ru-RU" altLang="en-US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ru-RU" altLang="en-US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110"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ru-RU" altLang="en-US" sz="3600" b="1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ru-RU" altLang="en-US" sz="3600" b="1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ru-RU" altLang="en-US" sz="3600" b="1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altLang="en-US" sz="3600" b="1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Обществознание</a:t>
                      </a:r>
                      <a:endParaRPr lang="ru-RU" altLang="en-US" sz="3600" b="1" dirty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anchor="ctr" anchorCtr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ru-RU" sz="36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58,72</a:t>
                      </a: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ru-RU" sz="36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+mn-ea"/>
                        </a:rPr>
                        <a:t>58,03</a:t>
                      </a: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+mn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+mn-ea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ru-RU" sz="3600" b="1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+mn-ea"/>
                        </a:rPr>
                        <a:t>54,82</a:t>
                      </a: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buNone/>
                      </a:pPr>
                      <a:endParaRPr lang="en-US" altLang="ru-RU" sz="3600" b="1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18745" y="335596"/>
            <a:ext cx="11785600" cy="1080454"/>
            <a:chOff x="0" y="-108108"/>
            <a:chExt cx="12192000" cy="108038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/>
            <p:cNvSpPr/>
            <p:nvPr/>
          </p:nvSpPr>
          <p:spPr>
            <a:xfrm rot="3246842">
              <a:off x="10327069" y="2910"/>
              <a:ext cx="912434" cy="690398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95375" y="635635"/>
            <a:ext cx="929894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sz="280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Количество обучающихся, сдававших </a:t>
            </a:r>
            <a:r>
              <a:rPr lang="ru-RU" sz="280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ЕГЭ </a:t>
            </a:r>
            <a:endParaRPr lang="ru-RU" sz="2800">
              <a:solidFill>
                <a:schemeClr val="bg1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ctr">
              <a:lnSpc>
                <a:spcPts val="2000"/>
              </a:lnSpc>
            </a:pPr>
            <a:r>
              <a:rPr lang="ru-RU" sz="280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по истории и обществознанию </a:t>
            </a:r>
            <a:r>
              <a:rPr sz="280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и не преодолевших минимальный порог </a:t>
            </a:r>
            <a:endParaRPr lang="ru-RU" sz="2800" b="1" dirty="0">
              <a:solidFill>
                <a:schemeClr val="bg1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13019" y="635361"/>
            <a:ext cx="516890" cy="3683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 ExtraBold" panose="020B0009020000000004" pitchFamily="49" charset="0"/>
              </a:rPr>
              <a:t>03</a:t>
            </a:r>
            <a:endParaRPr lang="ru-RU" dirty="0">
              <a:solidFill>
                <a:schemeClr val="bg1"/>
              </a:solidFill>
              <a:latin typeface="Martian Mono ExtraBold" panose="020B0009020000000004" pitchFamily="49" charset="0"/>
            </a:endParaRP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1095375" y="1669415"/>
            <a:ext cx="7540625" cy="928370"/>
          </a:xfrm>
          <a:prstGeom prst="rect">
            <a:avLst/>
          </a:prstGeom>
        </p:spPr>
        <p:txBody>
          <a:bodyPr>
            <a:noAutofit/>
          </a:bodyPr>
          <a:p>
            <a:pPr algn="just" defTabSz="266700"/>
            <a:endParaRPr sz="1600">
              <a:latin typeface="Times New Roman" panose="02020603050405020304"/>
              <a:ea typeface="Times New Roman" panose="02020603050405020304"/>
            </a:endParaRPr>
          </a:p>
        </p:txBody>
      </p:sp>
      <p:graphicFrame>
        <p:nvGraphicFramePr>
          <p:cNvPr id="10" name="Таблица 9"/>
          <p:cNvGraphicFramePr/>
          <p:nvPr>
            <p:custDataLst>
              <p:tags r:id="rId2"/>
            </p:custDataLst>
          </p:nvPr>
        </p:nvGraphicFramePr>
        <p:xfrm>
          <a:off x="377190" y="1669415"/>
          <a:ext cx="11436985" cy="3535680"/>
        </p:xfrm>
        <a:graphic>
          <a:graphicData uri="http://schemas.openxmlformats.org/drawingml/2006/table">
            <a:tbl>
              <a:tblPr/>
              <a:tblGrid>
                <a:gridCol w="1287780"/>
                <a:gridCol w="1589405"/>
                <a:gridCol w="441960"/>
                <a:gridCol w="1310640"/>
                <a:gridCol w="1567815"/>
                <a:gridCol w="421640"/>
                <a:gridCol w="1330325"/>
                <a:gridCol w="1580515"/>
                <a:gridCol w="523875"/>
                <a:gridCol w="1383030"/>
              </a:tblGrid>
              <a:tr h="295275">
                <a:tc rowSpan="3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Предмет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 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202</a:t>
                      </a:r>
                      <a:r>
                        <a:rPr lang="ru-RU" sz="2000" b="1"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ru-RU"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202</a:t>
                      </a:r>
                      <a:r>
                        <a:rPr lang="ru-RU" sz="2000" b="1">
                          <a:latin typeface="Times New Roman" panose="02020603050405020304"/>
                          <a:ea typeface="Times New Roman" panose="02020603050405020304"/>
                        </a:rPr>
                        <a:t>3</a:t>
                      </a:r>
                      <a:endParaRPr lang="ru-RU"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202</a:t>
                      </a:r>
                      <a:r>
                        <a:rPr lang="ru-RU" sz="2000" b="1">
                          <a:latin typeface="Times New Roman" panose="02020603050405020304"/>
                          <a:ea typeface="Times New Roman" panose="02020603050405020304"/>
                        </a:rPr>
                        <a:t>4</a:t>
                      </a:r>
                      <a:endParaRPr lang="ru-RU"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2133600">
                <a:tc v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Количество выпускников 202</a:t>
                      </a:r>
                      <a:r>
                        <a:rPr lang="ru-RU" sz="2000" b="1"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 года, сдававших предмет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grid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Доля обучающихся, не достигших минимального уровня подготовки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Количество выпускников 202</a:t>
                      </a:r>
                      <a:r>
                        <a:rPr lang="ru-RU" sz="2000" b="1">
                          <a:latin typeface="Times New Roman" panose="02020603050405020304"/>
                          <a:ea typeface="Times New Roman" panose="02020603050405020304"/>
                        </a:rPr>
                        <a:t>3</a:t>
                      </a: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 года, сдававших предмет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grid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Доля обучающихся, не достигших минимального уровня подготовки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Количество выпускников 202</a:t>
                      </a:r>
                      <a:r>
                        <a:rPr lang="ru-RU" sz="2000" b="1">
                          <a:latin typeface="Times New Roman" panose="02020603050405020304"/>
                          <a:ea typeface="Times New Roman" panose="02020603050405020304"/>
                        </a:rPr>
                        <a:t>4</a:t>
                      </a: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 года, сдававших предмет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grid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Доля обучающихся, не достигших минимального уровня подготовки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04800">
                <a:tc v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чел.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чел.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%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чел.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чел.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%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чел.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чел.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</a:rPr>
                        <a:t>%</a:t>
                      </a:r>
                      <a:endParaRPr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0480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sz="2000" b="1">
                        <a:latin typeface="Times New Roman" panose="02020603050405020304"/>
                        <a:ea typeface="Times New Roman" panose="02020603050405020304"/>
                        <a:sym typeface="+mn-ea"/>
                      </a:endParaRP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2000" b="1">
                          <a:latin typeface="Times New Roman" panose="02020603050405020304"/>
                          <a:ea typeface="Times New Roman" panose="02020603050405020304"/>
                          <a:sym typeface="+mn-ea"/>
                        </a:rPr>
                        <a:t>И</a:t>
                      </a:r>
                      <a:r>
                        <a:rPr sz="2000" b="1">
                          <a:latin typeface="Times New Roman" panose="02020603050405020304"/>
                          <a:ea typeface="Times New Roman" panose="02020603050405020304"/>
                          <a:sym typeface="+mn-ea"/>
                        </a:rPr>
                        <a:t>стория</a:t>
                      </a:r>
                      <a:endParaRPr lang="ru-RU" altLang="en-US"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>
                          <a:latin typeface="Times New Roman" panose="02020603050405020304"/>
                          <a:ea typeface="Times New Roman" panose="02020603050405020304"/>
                        </a:rPr>
                        <a:t>344</a:t>
                      </a:r>
                      <a:endParaRPr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24</a:t>
                      </a:r>
                      <a:endParaRPr sz="200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6,98</a:t>
                      </a:r>
                      <a:endParaRPr sz="200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>
                          <a:latin typeface="Times New Roman" panose="02020603050405020304"/>
                          <a:ea typeface="Times New Roman" panose="02020603050405020304"/>
                        </a:rPr>
                        <a:t>290</a:t>
                      </a:r>
                      <a:endParaRPr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>
                          <a:latin typeface="Times New Roman" panose="02020603050405020304"/>
                          <a:ea typeface="Times New Roman" panose="02020603050405020304"/>
                        </a:rPr>
                        <a:t>19</a:t>
                      </a:r>
                      <a:endParaRPr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>
                          <a:latin typeface="Times New Roman" panose="02020603050405020304"/>
                          <a:ea typeface="Times New Roman" panose="02020603050405020304"/>
                        </a:rPr>
                        <a:t>6,55</a:t>
                      </a:r>
                      <a:endParaRPr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>
                          <a:latin typeface="Times New Roman" panose="02020603050405020304"/>
                          <a:ea typeface="Times New Roman" panose="02020603050405020304"/>
                        </a:rPr>
                        <a:t>301</a:t>
                      </a:r>
                      <a:endParaRPr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>
                          <a:latin typeface="Times New Roman" panose="02020603050405020304"/>
                          <a:ea typeface="Times New Roman" panose="02020603050405020304"/>
                        </a:rPr>
                        <a:t>23</a:t>
                      </a:r>
                      <a:endParaRPr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>
                          <a:latin typeface="Times New Roman" panose="02020603050405020304"/>
                          <a:ea typeface="Times New Roman" panose="02020603050405020304"/>
                        </a:rPr>
                        <a:t>7,64</a:t>
                      </a:r>
                      <a:endParaRPr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0480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1">
                          <a:latin typeface="Times New Roman" panose="02020603050405020304"/>
                          <a:ea typeface="Times New Roman" panose="02020603050405020304"/>
                        </a:rPr>
                        <a:t>Общесвознание</a:t>
                      </a:r>
                      <a:endParaRPr lang="ru-RU" altLang="en-US" sz="20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>
                          <a:latin typeface="Times New Roman" panose="02020603050405020304"/>
                          <a:ea typeface="Times New Roman" panose="02020603050405020304"/>
                        </a:rPr>
                        <a:t>953</a:t>
                      </a:r>
                      <a:endParaRPr lang="en-US" altLang="ru-RU" sz="2000"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141</a:t>
                      </a:r>
                      <a:endParaRPr lang="ru-RU" altLang="en-US" sz="200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14,8</a:t>
                      </a:r>
                      <a:endParaRPr lang="ru-RU" altLang="en-US" sz="200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>
                          <a:latin typeface="Times New Roman" panose="02020603050405020304"/>
                          <a:ea typeface="Times New Roman" panose="02020603050405020304"/>
                        </a:rPr>
                        <a:t>903</a:t>
                      </a:r>
                      <a:endParaRPr lang="ru-RU" altLang="en-US"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>
                          <a:latin typeface="Times New Roman" panose="02020603050405020304"/>
                          <a:ea typeface="Times New Roman" panose="02020603050405020304"/>
                        </a:rPr>
                        <a:t>146</a:t>
                      </a:r>
                      <a:endParaRPr lang="ru-RU" altLang="en-US"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>
                          <a:latin typeface="Times New Roman" panose="02020603050405020304"/>
                          <a:ea typeface="Times New Roman" panose="02020603050405020304"/>
                        </a:rPr>
                        <a:t>16,17</a:t>
                      </a:r>
                      <a:endParaRPr lang="ru-RU" altLang="en-US"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>
                          <a:latin typeface="Times New Roman" panose="02020603050405020304"/>
                          <a:ea typeface="Times New Roman" panose="02020603050405020304"/>
                        </a:rPr>
                        <a:t>865</a:t>
                      </a:r>
                      <a:endParaRPr lang="ru-RU" altLang="en-US"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>
                          <a:latin typeface="Times New Roman" panose="02020603050405020304"/>
                          <a:ea typeface="Times New Roman" panose="02020603050405020304"/>
                        </a:rPr>
                        <a:t>170</a:t>
                      </a:r>
                      <a:endParaRPr lang="ru-RU" altLang="en-US"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>
                          <a:latin typeface="Times New Roman" panose="02020603050405020304"/>
                          <a:ea typeface="Times New Roman" panose="02020603050405020304"/>
                        </a:rPr>
                        <a:t>19,65</a:t>
                      </a:r>
                      <a:endParaRPr lang="ru-RU" altLang="en-US" sz="20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18745" y="335596"/>
            <a:ext cx="11785600" cy="1080454"/>
            <a:chOff x="0" y="-108108"/>
            <a:chExt cx="12192000" cy="108038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/>
            <p:cNvSpPr/>
            <p:nvPr/>
          </p:nvSpPr>
          <p:spPr>
            <a:xfrm rot="3246842">
              <a:off x="10327069" y="2910"/>
              <a:ext cx="912434" cy="690398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51865" y="635635"/>
            <a:ext cx="9298940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Доля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выпускников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текущего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года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,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набравших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соответствующий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балл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по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учебным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предметам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в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динамике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2023-2025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гг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.</a:t>
            </a:r>
            <a:endParaRPr lang="en-US" altLang="ru-RU" sz="2800" b="1" dirty="0">
              <a:solidFill>
                <a:schemeClr val="bg1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ctr">
              <a:lnSpc>
                <a:spcPts val="2000"/>
              </a:lnSpc>
            </a:pPr>
            <a:endParaRPr lang="en-US" altLang="ru-RU" sz="2800" b="1" dirty="0">
              <a:solidFill>
                <a:schemeClr val="bg1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13019" y="635361"/>
            <a:ext cx="516890" cy="3683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 ExtraBold" panose="020B0009020000000004" pitchFamily="49" charset="0"/>
              </a:rPr>
              <a:t>04</a:t>
            </a:r>
            <a:endParaRPr lang="ru-RU" dirty="0">
              <a:solidFill>
                <a:schemeClr val="bg1"/>
              </a:solidFill>
              <a:latin typeface="Martian Mono ExtraBold" panose="020B0009020000000004" pitchFamily="49" charset="0"/>
            </a:endParaRPr>
          </a:p>
        </p:txBody>
      </p:sp>
      <p:graphicFrame>
        <p:nvGraphicFramePr>
          <p:cNvPr id="11" name="Таблица 10"/>
          <p:cNvGraphicFramePr/>
          <p:nvPr>
            <p:custDataLst>
              <p:tags r:id="rId2"/>
            </p:custDataLst>
          </p:nvPr>
        </p:nvGraphicFramePr>
        <p:xfrm>
          <a:off x="286385" y="1974850"/>
          <a:ext cx="11617960" cy="33591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41780"/>
                <a:gridCol w="716280"/>
                <a:gridCol w="740410"/>
                <a:gridCol w="815975"/>
                <a:gridCol w="893151"/>
                <a:gridCol w="884799"/>
                <a:gridCol w="884164"/>
                <a:gridCol w="893054"/>
                <a:gridCol w="912739"/>
                <a:gridCol w="836539"/>
                <a:gridCol w="922264"/>
                <a:gridCol w="836539"/>
                <a:gridCol w="740263"/>
              </a:tblGrid>
              <a:tr h="670560">
                <a:tc row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Предмет</a:t>
                      </a:r>
                      <a:endParaRPr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2000" b="1"/>
                    </a:p>
                  </a:txBody>
                  <a:tcPr marL="0" marR="0" marT="0" marB="0" anchor="t" anchorCtr="0"/>
                </a:tc>
                <a:tc gridSpan="3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% от минимального порога до 69</a:t>
                      </a:r>
                      <a:endParaRPr sz="2000" b="1"/>
                    </a:p>
                  </a:txBody>
                  <a:tcPr marL="0" marR="0" marT="0" marB="0" anchor="ctr" anchorCtr="0"/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% от 70 до 79</a:t>
                      </a:r>
                      <a:endParaRPr sz="2000" b="1"/>
                    </a:p>
                  </a:txBody>
                  <a:tcPr marL="0" marR="0" marT="0" marB="0" anchor="ctr" anchorCtr="0"/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% от 80 до 89</a:t>
                      </a:r>
                      <a:endParaRPr sz="2000" b="1"/>
                    </a:p>
                  </a:txBody>
                  <a:tcPr marL="0" marR="0" marT="0" marB="0" anchor="ctr" anchorCtr="0"/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% больше 90</a:t>
                      </a:r>
                      <a:endParaRPr sz="2000" b="1"/>
                    </a:p>
                  </a:txBody>
                  <a:tcPr marL="0" marR="0" marT="0" marB="0" anchor="ctr" anchorCtr="0"/>
                </a:tc>
                <a:tc hMerge="1">
                  <a:tcPr/>
                </a:tc>
                <a:tc hMerge="1">
                  <a:tcPr/>
                </a:tc>
              </a:tr>
              <a:tr h="324485">
                <a:tc vMerge="1">
                  <a:tcPr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3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4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5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3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4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5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3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4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5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3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4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202</a:t>
                      </a:r>
                      <a:r>
                        <a:rPr lang="ru-RU" sz="2000" b="1"/>
                        <a:t>5</a:t>
                      </a:r>
                      <a:endParaRPr lang="ru-RU" sz="2000" b="1"/>
                    </a:p>
                  </a:txBody>
                  <a:tcPr marL="0" marR="0" marT="0" marB="0" anchor="ctr" anchorCtr="0"/>
                </a:tc>
              </a:tr>
              <a:tr h="1144905"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1"/>
                        <a:t>История</a:t>
                      </a: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</a:txBody>
                  <a:tcPr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61,46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61,99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68,16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14,95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16,78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15,10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10,63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9,25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8,98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5,32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6,85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2,86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</a:tr>
              <a:tr h="745490"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1"/>
                        <a:t>Общество</a:t>
                      </a: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1"/>
                        <a:t>знание</a:t>
                      </a: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1"/>
                    </a:p>
                  </a:txBody>
                  <a:tcPr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57,29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56,81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60,92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17,73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19,71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13,41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7,03</a:t>
                      </a:r>
                      <a:endParaRPr lang="en-US" altLang="ru-RU" sz="2000" b="0"/>
                    </a:p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5,98</a:t>
                      </a: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5,43</a:t>
                      </a: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3,15</a:t>
                      </a: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1,33</a:t>
                      </a: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0,58</a:t>
                      </a:r>
                      <a:endParaRPr lang="en-US" altLang="ru-RU" sz="2000" b="0"/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18745" y="335596"/>
            <a:ext cx="11785600" cy="1080454"/>
            <a:chOff x="0" y="-108108"/>
            <a:chExt cx="12192000" cy="108038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/>
            <p:cNvSpPr/>
            <p:nvPr/>
          </p:nvSpPr>
          <p:spPr>
            <a:xfrm rot="3246842">
              <a:off x="10327069" y="2910"/>
              <a:ext cx="912434" cy="690398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95375" y="635635"/>
            <a:ext cx="9298940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Статистические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данные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пересдачи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выпускников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,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которые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в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основные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дни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не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преодолели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минимальны</a:t>
            </a:r>
            <a:r>
              <a:rPr lang="ru-RU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й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порог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ЕГЭ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по</a:t>
            </a:r>
            <a:r>
              <a:rPr lang="en-US" altLang="ru-RU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</a:t>
            </a:r>
            <a:r>
              <a:rPr lang="en-US" altLang="en-US" sz="2800" b="1" dirty="0">
                <a:solidFill>
                  <a:schemeClr val="bg1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предметам</a:t>
            </a:r>
            <a:endParaRPr lang="en-US" altLang="en-US" sz="2800" b="1" dirty="0">
              <a:solidFill>
                <a:schemeClr val="bg1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ctr">
              <a:lnSpc>
                <a:spcPts val="2000"/>
              </a:lnSpc>
            </a:pPr>
            <a:endParaRPr lang="en-US" altLang="en-US" sz="2800" b="1" dirty="0">
              <a:solidFill>
                <a:schemeClr val="bg1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13019" y="635361"/>
            <a:ext cx="516890" cy="3683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artian Mono ExtraBold" panose="020B0009020000000004" pitchFamily="49" charset="0"/>
              </a:rPr>
              <a:t>05</a:t>
            </a:r>
            <a:endParaRPr lang="ru-RU" dirty="0">
              <a:solidFill>
                <a:schemeClr val="bg1"/>
              </a:solidFill>
              <a:latin typeface="Martian Mono ExtraBold" panose="020B0009020000000004" pitchFamily="49" charset="0"/>
            </a:endParaRPr>
          </a:p>
        </p:txBody>
      </p:sp>
      <p:graphicFrame>
        <p:nvGraphicFramePr>
          <p:cNvPr id="11" name="Таблица 10"/>
          <p:cNvGraphicFramePr/>
          <p:nvPr>
            <p:custDataLst>
              <p:tags r:id="rId2"/>
            </p:custDataLst>
          </p:nvPr>
        </p:nvGraphicFramePr>
        <p:xfrm>
          <a:off x="286385" y="1927860"/>
          <a:ext cx="11617960" cy="4328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71800"/>
                <a:gridCol w="3093360"/>
                <a:gridCol w="893422"/>
                <a:gridCol w="941607"/>
                <a:gridCol w="958215"/>
                <a:gridCol w="823595"/>
                <a:gridCol w="1025057"/>
                <a:gridCol w="910901"/>
              </a:tblGrid>
              <a:tr h="1256665">
                <a:tc row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000" b="1"/>
                        <a:t>Предмет</a:t>
                      </a:r>
                      <a:endParaRPr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2000" b="1"/>
                    </a:p>
                  </a:txBody>
                  <a:tcPr marL="0" marR="0" marT="0" marB="0" anchor="t" anchorCtr="0"/>
                </a:tc>
                <a:tc row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000" b="1"/>
                        <a:t>К</a:t>
                      </a:r>
                      <a:r>
                        <a:rPr lang="en-US" altLang="en-US" sz="2000" b="1"/>
                        <a:t>ол</a:t>
                      </a:r>
                      <a:r>
                        <a:rPr lang="en-US" altLang="ru-RU" sz="2000" b="1"/>
                        <a:t>-</a:t>
                      </a:r>
                      <a:r>
                        <a:rPr lang="en-US" altLang="en-US" sz="2000" b="1"/>
                        <a:t>во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сдававших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предмет</a:t>
                      </a:r>
                      <a:endParaRPr lang="en-US" altLang="en-US" sz="2000" b="1"/>
                    </a:p>
                  </a:txBody>
                  <a:tcPr marL="0" marR="0" marT="0" marB="0" anchor="ctr" anchorCtr="0"/>
                </a:tc>
                <a:tc grid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000" b="1"/>
                        <a:t>П</a:t>
                      </a:r>
                      <a:r>
                        <a:rPr lang="en-US" altLang="en-US" sz="2000" b="1"/>
                        <a:t>ервый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результат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ниже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порога</a:t>
                      </a:r>
                      <a:endParaRPr lang="en-US" altLang="en-US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2000" b="1"/>
                    </a:p>
                  </a:txBody>
                  <a:tcPr marL="0" marR="0" marT="0" marB="0" anchor="ctr" anchorCtr="0"/>
                </a:tc>
                <a:tc hMerge="1">
                  <a:tcPr marL="0" marR="0" marT="0" marB="0" anchor="ctr" anchorCtr="0"/>
                </a:tc>
                <a:tc grid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000" b="1">
                          <a:sym typeface="+mn-ea"/>
                        </a:rPr>
                        <a:t>П</a:t>
                      </a:r>
                      <a:r>
                        <a:rPr lang="en-US" altLang="en-US" sz="2000" b="1">
                          <a:sym typeface="+mn-ea"/>
                        </a:rPr>
                        <a:t>рошли</a:t>
                      </a:r>
                      <a:r>
                        <a:rPr lang="en-US" altLang="ru-RU" sz="2000" b="1">
                          <a:sym typeface="+mn-ea"/>
                        </a:rPr>
                        <a:t> </a:t>
                      </a:r>
                      <a:r>
                        <a:rPr lang="en-US" altLang="en-US" sz="2000" b="1">
                          <a:sym typeface="+mn-ea"/>
                        </a:rPr>
                        <a:t>порог</a:t>
                      </a:r>
                      <a:r>
                        <a:rPr lang="en-US" altLang="ru-RU" sz="2000" b="1">
                          <a:sym typeface="+mn-ea"/>
                        </a:rPr>
                        <a:t> </a:t>
                      </a:r>
                      <a:r>
                        <a:rPr lang="en-US" altLang="en-US" sz="2000" b="1">
                          <a:sym typeface="+mn-ea"/>
                        </a:rPr>
                        <a:t>по</a:t>
                      </a:r>
                      <a:r>
                        <a:rPr lang="en-US" altLang="ru-RU" sz="2000" b="1">
                          <a:sym typeface="+mn-ea"/>
                        </a:rPr>
                        <a:t> </a:t>
                      </a:r>
                      <a:r>
                        <a:rPr lang="en-US" altLang="en-US" sz="2000" b="1">
                          <a:sym typeface="+mn-ea"/>
                        </a:rPr>
                        <a:t>итогам</a:t>
                      </a:r>
                      <a:r>
                        <a:rPr lang="en-US" altLang="ru-RU" sz="2000" b="1">
                          <a:sym typeface="+mn-ea"/>
                        </a:rPr>
                        <a:t> </a:t>
                      </a:r>
                      <a:r>
                        <a:rPr lang="en-US" altLang="en-US" sz="2000" b="1">
                          <a:sym typeface="+mn-ea"/>
                        </a:rPr>
                        <a:t>пересдачи</a:t>
                      </a:r>
                      <a:endParaRPr lang="en-US" altLang="en-US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en-US" sz="2000" b="1"/>
                    </a:p>
                  </a:txBody>
                  <a:tcPr marL="0" marR="0" marT="0" marB="0" anchor="ctr" anchorCtr="0"/>
                </a:tc>
                <a:tc hMerge="1">
                  <a:tcPr marL="0" marR="0" marT="0" marB="0" anchor="ctr" anchorCtr="0"/>
                </a:tc>
                <a:tc grid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000" b="1"/>
                        <a:t>О</a:t>
                      </a:r>
                      <a:r>
                        <a:rPr lang="en-US" altLang="en-US" sz="2000" b="1"/>
                        <a:t>сталось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ниже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порога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по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итогам</a:t>
                      </a:r>
                      <a:r>
                        <a:rPr lang="en-US" altLang="ru-RU" sz="2000" b="1"/>
                        <a:t> </a:t>
                      </a:r>
                      <a:r>
                        <a:rPr lang="en-US" altLang="en-US" sz="2000" b="1"/>
                        <a:t>пересдачи</a:t>
                      </a:r>
                      <a:endParaRPr lang="en-US" altLang="en-US" sz="2000" b="1"/>
                    </a:p>
                  </a:txBody>
                  <a:tcPr marL="0" marR="0" marT="0" marB="0" anchor="ctr" anchorCtr="0"/>
                </a:tc>
                <a:tc hMerge="1">
                  <a:tcPr marL="0" marR="0" marT="0" marB="0" anchor="ctr" anchorCtr="0"/>
                </a:tc>
              </a:tr>
              <a:tr h="670560">
                <a:tc vMerge="1">
                  <a:tcPr marL="0" marR="0" marT="0" marB="0" anchor="t" anchorCtr="0"/>
                </a:tc>
                <a:tc vMerge="1"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en-US" sz="2000" b="1"/>
                        <a:t>чел</a:t>
                      </a:r>
                      <a:endParaRPr lang="en-US" altLang="en-US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1"/>
                        <a:t>%</a:t>
                      </a: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en-US" sz="2000" b="1"/>
                        <a:t>чел</a:t>
                      </a:r>
                      <a:endParaRPr lang="en-US" altLang="en-US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1"/>
                        <a:t>%</a:t>
                      </a: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en-US" sz="2000" b="1"/>
                        <a:t>чел</a:t>
                      </a:r>
                      <a:endParaRPr lang="en-US" altLang="en-US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1"/>
                        <a:t>%</a:t>
                      </a: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en-US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en-US" sz="2000" b="1"/>
                        <a:t>чел</a:t>
                      </a:r>
                      <a:endParaRPr lang="en-US" altLang="en-US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1"/>
                        <a:t>%</a:t>
                      </a: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en-US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en-US" sz="2000" b="1"/>
                        <a:t>чел</a:t>
                      </a:r>
                      <a:endParaRPr lang="en-US" altLang="en-US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1"/>
                        <a:t>%</a:t>
                      </a: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en-US" sz="2000" b="1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en-US" sz="2000" b="1"/>
                        <a:t>чел</a:t>
                      </a:r>
                      <a:endParaRPr lang="en-US" altLang="en-US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1"/>
                        <a:t>%</a:t>
                      </a: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en-US" sz="2000" b="1"/>
                    </a:p>
                  </a:txBody>
                  <a:tcPr marL="0" marR="0" marT="0" marB="0" anchor="ctr" anchorCtr="0"/>
                </a:tc>
              </a:tr>
              <a:tr h="67056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1"/>
                        <a:t>И</a:t>
                      </a:r>
                      <a:r>
                        <a:rPr lang="en-US" altLang="en-US" sz="2000" b="1"/>
                        <a:t>сто</a:t>
                      </a:r>
                      <a:r>
                        <a:rPr lang="ru-RU" altLang="en-US" sz="2000" b="1"/>
                        <a:t>рия</a:t>
                      </a: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1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altLang="en-US" sz="2000" b="1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0"/>
                        <a:t>4</a:t>
                      </a:r>
                      <a:endParaRPr lang="ru-RU" altLang="en-US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0"/>
                        <a:t>1</a:t>
                      </a:r>
                      <a:endParaRPr lang="ru-RU" altLang="en-US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0"/>
                        <a:t>25</a:t>
                      </a:r>
                      <a:endParaRPr lang="ru-RU" altLang="en-US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0"/>
                        <a:t>1</a:t>
                      </a:r>
                      <a:endParaRPr lang="ru-RU" altLang="en-US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0"/>
                        <a:t>100</a:t>
                      </a:r>
                      <a:endParaRPr lang="ru-RU" altLang="en-US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0"/>
                        <a:t>-</a:t>
                      </a:r>
                      <a:endParaRPr lang="ru-RU" altLang="en-US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0"/>
                        <a:t>-</a:t>
                      </a:r>
                      <a:endParaRPr lang="ru-RU" altLang="en-US" sz="2000" b="0"/>
                    </a:p>
                  </a:txBody>
                  <a:tcPr marL="0" marR="0" marT="0" marB="0" anchor="ctr" anchorCtr="0"/>
                </a:tc>
              </a:tr>
              <a:tr h="67056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altLang="en-US" sz="2000" b="1"/>
                        <a:t>Обществознание</a:t>
                      </a:r>
                      <a:endParaRPr lang="ru-RU" altLang="en-US" sz="2000" b="1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/>
                        <a:t>123</a:t>
                      </a: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110</a:t>
                      </a: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89,43</a:t>
                      </a: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55</a:t>
                      </a: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48,67</a:t>
                      </a: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55</a:t>
                      </a: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ru-RU" sz="2000" b="0">
                          <a:sym typeface="+mn-ea"/>
                        </a:rPr>
                        <a:t>48,67</a:t>
                      </a:r>
                      <a:endParaRPr lang="en-US" altLang="ru-RU" sz="2000" b="0"/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ru-RU" sz="2000" b="0"/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567690" y="368847"/>
            <a:ext cx="11130280" cy="871220"/>
            <a:chOff x="4173" y="127854"/>
            <a:chExt cx="12192000" cy="1219341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173" y="127854"/>
              <a:ext cx="12192000" cy="1219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/>
                <a:t>ТиТиТ</a:t>
              </a:r>
              <a:r>
                <a:rPr lang="ru-RU" sz="2800" b="1">
                  <a:solidFill>
                    <a:schemeClr val="tx1"/>
                  </a:solidFill>
                </a:rPr>
                <a:t>Типичные ошибки и затруднения в заданиях</a:t>
              </a:r>
              <a:endParaRPr lang="ru-RU" sz="2800" b="1">
                <a:solidFill>
                  <a:schemeClr val="tx1"/>
                </a:solidFill>
              </a:endParaRPr>
            </a:p>
            <a:p>
              <a:pPr algn="ctr"/>
              <a:r>
                <a:rPr lang="ru-RU" sz="2800" b="1">
                  <a:solidFill>
                    <a:schemeClr val="tx1"/>
                  </a:solidFill>
                </a:rPr>
                <a:t> ЕГЭ по истории</a:t>
              </a:r>
              <a:endParaRPr lang="ru-RU" sz="2800" b="1">
                <a:solidFill>
                  <a:schemeClr val="tx1"/>
                </a:solidFill>
              </a:endParaRPr>
            </a:p>
          </p:txBody>
        </p:sp>
        <p:sp>
          <p:nvSpPr>
            <p:cNvPr id="4" name="Полилиния: фигура 3"/>
            <p:cNvSpPr/>
            <p:nvPr/>
          </p:nvSpPr>
          <p:spPr>
            <a:xfrm rot="3246842">
              <a:off x="10909468" y="350682"/>
              <a:ext cx="762635" cy="690245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181269" y="369296"/>
            <a:ext cx="516890" cy="3683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rgbClr val="0055E8"/>
                </a:solidFill>
                <a:latin typeface="Martian Mono ExtraBold" panose="020B0009020000000004" pitchFamily="49" charset="0"/>
              </a:rPr>
              <a:t>06</a:t>
            </a:r>
            <a:endParaRPr lang="ru-RU" dirty="0">
              <a:solidFill>
                <a:srgbClr val="0055E8"/>
              </a:solidFill>
              <a:latin typeface="Martian Mono ExtraBold" panose="020B0009020000000004" pitchFamily="49" charset="0"/>
            </a:endParaRPr>
          </a:p>
        </p:txBody>
      </p:sp>
      <p:sp>
        <p:nvSpPr>
          <p:cNvPr id="9" name="Текстовое поле 8"/>
          <p:cNvSpPr txBox="1"/>
          <p:nvPr/>
        </p:nvSpPr>
        <p:spPr>
          <a:xfrm>
            <a:off x="1045845" y="1354455"/>
            <a:ext cx="10410190" cy="55035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lvl="1" algn="just"/>
            <a:r>
              <a:rPr lang="ru-RU" altLang="x-none" sz="2400" smtClean="0">
                <a:solidFill>
                  <a:schemeClr val="bg1"/>
                </a:solidFill>
                <a:sym typeface="+mn-ea"/>
              </a:rPr>
              <a:t>- 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наибольш</a:t>
            </a:r>
            <a:r>
              <a:rPr lang="ru-RU" altLang="x-none" sz="2400" smtClean="0">
                <a:solidFill>
                  <a:schemeClr val="bg1"/>
                </a:solidFill>
                <a:sym typeface="+mn-ea"/>
              </a:rPr>
              <a:t>ие затруднения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 для учащихся из заданий базовой сложности представляло задание №7</a:t>
            </a:r>
            <a:r>
              <a:rPr lang="ru-RU" sz="2400" dirty="0" smtClean="0">
                <a:solidFill>
                  <a:schemeClr val="bg1"/>
                </a:solidFill>
                <a:sym typeface="+mn-ea"/>
              </a:rPr>
              <a:t>, проверяющее 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знания основных фактов, процессов, явлений истории культуры России</a:t>
            </a:r>
            <a:r>
              <a:rPr lang="ru-RU" sz="2400" dirty="0" smtClean="0">
                <a:solidFill>
                  <a:schemeClr val="bg1"/>
                </a:solidFill>
                <a:sym typeface="+mn-ea"/>
              </a:rPr>
              <a:t>;</a:t>
            </a:r>
            <a:endParaRPr lang="ru-RU" sz="2400" dirty="0" smtClean="0">
              <a:solidFill>
                <a:schemeClr val="bg1"/>
              </a:solidFill>
            </a:endParaRPr>
          </a:p>
          <a:p>
            <a:pPr lvl="1" algn="just"/>
            <a:r>
              <a:rPr lang="ru-RU" altLang="x-none" sz="2400" smtClean="0">
                <a:solidFill>
                  <a:schemeClr val="bg1"/>
                </a:solidFill>
                <a:sym typeface="+mn-ea"/>
              </a:rPr>
              <a:t>- 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трудности вызвали задания в первой части определенные сложности вызвало задание №12 (Работа с исторической картой)</a:t>
            </a:r>
            <a:r>
              <a:rPr lang="ru-RU" sz="2400" dirty="0" smtClean="0">
                <a:solidFill>
                  <a:schemeClr val="bg1"/>
                </a:solidFill>
                <a:sym typeface="+mn-ea"/>
              </a:rPr>
              <a:t>, 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не сформировано умение читать карту, атрибутировать ее и делать на основании карты обобщения и вводы</a:t>
            </a:r>
            <a:r>
              <a:rPr lang="ru-RU" sz="2400" dirty="0" smtClean="0">
                <a:solidFill>
                  <a:schemeClr val="bg1"/>
                </a:solidFill>
                <a:sym typeface="+mn-ea"/>
              </a:rPr>
              <a:t>;</a:t>
            </a:r>
            <a:endParaRPr lang="ru-RU" sz="2400" dirty="0" smtClean="0">
              <a:solidFill>
                <a:schemeClr val="bg1"/>
              </a:solidFill>
            </a:endParaRPr>
          </a:p>
          <a:p>
            <a:pPr lvl="1" algn="just"/>
            <a:r>
              <a:rPr lang="ru-RU" sz="2400" dirty="0" smtClean="0">
                <a:solidFill>
                  <a:schemeClr val="bg1"/>
                </a:solidFill>
                <a:sym typeface="+mn-ea"/>
              </a:rPr>
              <a:t>- в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о второй части сложность для участников, не набравших пороговый балл</a:t>
            </a:r>
            <a:r>
              <a:rPr lang="ru-RU" sz="2400" dirty="0" smtClean="0">
                <a:solidFill>
                  <a:schemeClr val="bg1"/>
                </a:solidFill>
                <a:sym typeface="+mn-ea"/>
              </a:rPr>
              <a:t>,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 вызвал вопрос с атрибуцией источника</a:t>
            </a:r>
            <a:r>
              <a:rPr lang="ru-RU" altLang="x-none" sz="2400" smtClean="0">
                <a:solidFill>
                  <a:schemeClr val="bg1"/>
                </a:solidFill>
                <a:sym typeface="+mn-ea"/>
              </a:rPr>
              <a:t>;</a:t>
            </a:r>
            <a:endParaRPr lang="x-none" sz="2400" smtClean="0">
              <a:solidFill>
                <a:schemeClr val="bg1"/>
              </a:solidFill>
              <a:sym typeface="+mn-ea"/>
            </a:endParaRPr>
          </a:p>
          <a:p>
            <a:pPr lvl="1" algn="just"/>
            <a:r>
              <a:rPr lang="ru-RU" sz="2400" dirty="0" smtClean="0">
                <a:solidFill>
                  <a:schemeClr val="bg1"/>
                </a:solidFill>
                <a:sym typeface="+mn-ea"/>
              </a:rPr>
              <a:t>- экзаменуемые испытывали затруднения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 в определении времени создания источника</a:t>
            </a:r>
            <a:r>
              <a:rPr lang="ru-RU" sz="2400" dirty="0" smtClean="0">
                <a:solidFill>
                  <a:schemeClr val="bg1"/>
                </a:solidFill>
                <a:sym typeface="+mn-ea"/>
              </a:rPr>
              <a:t>;</a:t>
            </a:r>
            <a:endParaRPr lang="ru-RU" sz="2400" dirty="0" smtClean="0">
              <a:solidFill>
                <a:schemeClr val="bg1"/>
              </a:solidFill>
            </a:endParaRPr>
          </a:p>
          <a:p>
            <a:pPr lvl="1" algn="just"/>
            <a:r>
              <a:rPr lang="ru-RU" sz="2400" dirty="0" smtClean="0">
                <a:solidFill>
                  <a:schemeClr val="bg1"/>
                </a:solidFill>
                <a:sym typeface="+mn-ea"/>
              </a:rPr>
              <a:t>- наибольшие затруднения выявились 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при выполнении задани</a:t>
            </a:r>
            <a:r>
              <a:rPr lang="ru-RU" altLang="x-none" sz="2400" smtClean="0">
                <a:solidFill>
                  <a:schemeClr val="bg1"/>
                </a:solidFill>
                <a:sym typeface="+mn-ea"/>
              </a:rPr>
              <a:t>й</a:t>
            </a:r>
            <a:r>
              <a:rPr lang="x-none" sz="2400" smtClean="0">
                <a:solidFill>
                  <a:schemeClr val="bg1"/>
                </a:solidFill>
                <a:sym typeface="+mn-ea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sym typeface="+mn-ea"/>
              </a:rPr>
              <a:t>№20-21.</a:t>
            </a:r>
            <a:endParaRPr lang="ru-RU" altLang="en-US" sz="2400" dirty="0" smtClean="0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3600">
                <a:solidFill>
                  <a:schemeClr val="bg1"/>
                </a:solidFill>
              </a:rPr>
              <a:t>Статистика выполнения заданий 2 части ЕГЭ по обществознанию</a:t>
            </a:r>
            <a:endParaRPr lang="ru-RU" altLang="en-US" sz="3600">
              <a:solidFill>
                <a:schemeClr val="bg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/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/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  <p:graphicFrame>
        <p:nvGraphicFramePr>
          <p:cNvPr id="4" name="Таблица 3"/>
          <p:cNvGraphicFramePr/>
          <p:nvPr/>
        </p:nvGraphicFramePr>
        <p:xfrm>
          <a:off x="1769745" y="2101850"/>
          <a:ext cx="8533765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6565"/>
                <a:gridCol w="4266565"/>
              </a:tblGrid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ru-RU" altLang="en-US"/>
                        <a:t>Номер задания</a:t>
                      </a:r>
                      <a:endParaRPr lang="ru-RU" altLang="en-US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ru-RU" altLang="en-US"/>
                        <a:t>% не выполнивших задание</a:t>
                      </a: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№17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1,3</a:t>
                      </a: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№18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42,3</a:t>
                      </a: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№19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53,4</a:t>
                      </a: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№20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40</a:t>
                      </a: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№21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74,7</a:t>
                      </a: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№22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92,5</a:t>
                      </a: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№23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59,5</a:t>
                      </a: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№24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82,1</a:t>
                      </a: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№25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71,2</a:t>
                      </a:r>
                      <a:endParaRPr lang="ru-RU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890*347"/>
  <p:tag name="TABLE_ENDDRAG_RECT" val="32*112*890*347"/>
</p:tagLst>
</file>

<file path=ppt/tags/tag2.xml><?xml version="1.0" encoding="utf-8"?>
<p:tagLst xmlns:p="http://schemas.openxmlformats.org/presentationml/2006/main">
  <p:tag name="TABLE_ENDDRAG_ORIGIN_RECT" val="900*336"/>
  <p:tag name="TABLE_ENDDRAG_RECT" val="31*121*900*336"/>
</p:tagLst>
</file>

<file path=ppt/tags/tag3.xml><?xml version="1.0" encoding="utf-8"?>
<p:tagLst xmlns:p="http://schemas.openxmlformats.org/presentationml/2006/main">
  <p:tag name="TABLE_ENDDRAG_ORIGIN_RECT" val="914*162"/>
  <p:tag name="TABLE_ENDDRAG_RECT" val="22*155*914*162"/>
</p:tagLst>
</file>

<file path=ppt/tags/tag4.xml><?xml version="1.0" encoding="utf-8"?>
<p:tagLst xmlns:p="http://schemas.openxmlformats.org/presentationml/2006/main">
  <p:tag name="TABLE_ENDDRAG_ORIGIN_RECT" val="914*162"/>
  <p:tag name="TABLE_ENDDRAG_RECT" val="22*155*914*162"/>
</p:tagLst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6556</Words>
  <Application>WPS Presentation</Application>
  <PresentationFormat>Широкоэкранный</PresentationFormat>
  <Paragraphs>661</Paragraphs>
  <Slides>16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SimSun</vt:lpstr>
      <vt:lpstr>Wingdings</vt:lpstr>
      <vt:lpstr>Martian Mono</vt:lpstr>
      <vt:lpstr>Moniqa Black</vt:lpstr>
      <vt:lpstr>Segoe Print</vt:lpstr>
      <vt:lpstr>Martian Mono ExtraBold</vt:lpstr>
      <vt:lpstr>Times New Roman</vt:lpstr>
      <vt:lpstr>Times New Roman</vt:lpstr>
      <vt:lpstr>Microsoft YaHei</vt:lpstr>
      <vt:lpstr>Arial Unicode MS</vt:lpstr>
      <vt:lpstr>Aptos</vt:lpstr>
      <vt:lpstr>Segoe UI</vt:lpstr>
      <vt:lpstr>Calibri</vt:lpstr>
      <vt:lpstr>1_Тема Office</vt:lpstr>
      <vt:lpstr>PowerPoint 演示文稿</vt:lpstr>
      <vt:lpstr>План работы</vt:lpstr>
      <vt:lpstr>Предметные результаты ГИА по истории и обществознанию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Статистика выполнения заданий 2 части ЕГЭ по обществознанию</vt:lpstr>
      <vt:lpstr>Типичниые ошибки  и затруднения при выполении заданий  ЕГЭ -2025  по обществознанию</vt:lpstr>
      <vt:lpstr>Новое в нормативных актах С 1 сентября 2025 г.</vt:lpstr>
      <vt:lpstr>Новое в нормативных актах С 1 сентября 2025 г.</vt:lpstr>
      <vt:lpstr>Преподавание истории   с 1 сентября 2026 года</vt:lpstr>
      <vt:lpstr>Учебники</vt:lpstr>
      <vt:lpstr>Преподавание  обществознания  с 1 сентября 2025 года</vt:lpstr>
      <vt:lpstr>«История нашего края»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 Nepocatykh</dc:creator>
  <cp:lastModifiedBy>oksan</cp:lastModifiedBy>
  <cp:revision>42</cp:revision>
  <dcterms:created xsi:type="dcterms:W3CDTF">2025-08-11T06:32:00Z</dcterms:created>
  <dcterms:modified xsi:type="dcterms:W3CDTF">2025-08-25T14:53:54Z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5005C95472C54D9490A53231409F7BD2_13</vt:lpwstr>
  </property>
  <property fmtid="{D5CDD505-2E9C-101B-9397-08002B2CF9AE}" pid="3" name="KSOProductBuildVer">
    <vt:lpwstr>1049-12.2.0.21931</vt:lpwstr>
  </property>
</Properties>
</file>